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6" r:id="rId3"/>
    <p:sldId id="256" r:id="rId4"/>
    <p:sldId id="257" r:id="rId5"/>
    <p:sldId id="258" r:id="rId6"/>
    <p:sldId id="276" r:id="rId7"/>
    <p:sldId id="259" r:id="rId8"/>
    <p:sldId id="260" r:id="rId9"/>
    <p:sldId id="261" r:id="rId10"/>
    <p:sldId id="263" r:id="rId11"/>
    <p:sldId id="264" r:id="rId12"/>
    <p:sldId id="262" r:id="rId13"/>
    <p:sldId id="267" r:id="rId14"/>
    <p:sldId id="269" r:id="rId15"/>
    <p:sldId id="270" r:id="rId16"/>
    <p:sldId id="271" r:id="rId17"/>
    <p:sldId id="268" r:id="rId18"/>
    <p:sldId id="272" r:id="rId19"/>
    <p:sldId id="273" r:id="rId20"/>
    <p:sldId id="277" r:id="rId21"/>
    <p:sldId id="275" r:id="rId22"/>
    <p:sldId id="274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7071"/>
    <a:srgbClr val="717276"/>
    <a:srgbClr val="6E6E71"/>
    <a:srgbClr val="6C6C6F"/>
    <a:srgbClr val="6A6A6D"/>
    <a:srgbClr val="6C6D6E"/>
    <a:srgbClr val="6F7072"/>
    <a:srgbClr val="848587"/>
    <a:srgbClr val="817D80"/>
    <a:srgbClr val="7D7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0" autoAdjust="0"/>
    <p:restoredTop sz="94701" autoAdjust="0"/>
  </p:normalViewPr>
  <p:slideViewPr>
    <p:cSldViewPr snapToGrid="0" snapToObjects="1">
      <p:cViewPr varScale="1">
        <p:scale>
          <a:sx n="97" d="100"/>
          <a:sy n="97" d="100"/>
        </p:scale>
        <p:origin x="1042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26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88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300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24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250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699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85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7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49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72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260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48A59-AAA6-8F4B-B33F-57DEA77200DB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E2AB9-4C5C-2744-BF6A-9AF4512C98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741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3125"/>
          </a:xfrm>
        </p:spPr>
        <p:txBody>
          <a:bodyPr>
            <a:normAutofit fontScale="90000"/>
          </a:bodyPr>
          <a:lstStyle/>
          <a:p>
            <a:r>
              <a:rPr lang="en-US" dirty="0"/>
              <a:t>Books (1/2)</a:t>
            </a:r>
          </a:p>
        </p:txBody>
      </p:sp>
      <p:pic>
        <p:nvPicPr>
          <p:cNvPr id="4" name="Content Placeholder 3" descr="20200920_165154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9" r="-3189"/>
          <a:stretch/>
        </p:blipFill>
        <p:spPr>
          <a:xfrm>
            <a:off x="2436813" y="1139825"/>
            <a:ext cx="4487862" cy="5624513"/>
          </a:xfrm>
        </p:spPr>
      </p:pic>
    </p:spTree>
    <p:extLst>
      <p:ext uri="{BB962C8B-B14F-4D97-AF65-F5344CB8AC3E}">
        <p14:creationId xmlns:p14="http://schemas.microsoft.com/office/powerpoint/2010/main" val="818747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Non-repudiation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Non-repudiation does not allow the sender of a message to refute the claim of not sending that message.</a:t>
            </a:r>
          </a:p>
          <a:p>
            <a:pPr>
              <a:lnSpc>
                <a:spcPct val="120000"/>
              </a:lnSpc>
            </a:pPr>
            <a:r>
              <a:rPr lang="en-US" dirty="0"/>
              <a:t>Digital Signature can be used to maintain this principle of security.</a:t>
            </a:r>
          </a:p>
        </p:txBody>
      </p:sp>
    </p:spTree>
    <p:extLst>
      <p:ext uri="{BB962C8B-B14F-4D97-AF65-F5344CB8AC3E}">
        <p14:creationId xmlns:p14="http://schemas.microsoft.com/office/powerpoint/2010/main" val="3552471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Access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</a:t>
            </a:r>
            <a:r>
              <a:rPr lang="en-US"/>
              <a:t>control specifies </a:t>
            </a:r>
            <a:r>
              <a:rPr lang="en-US" dirty="0"/>
              <a:t>and controls who can access what.</a:t>
            </a:r>
          </a:p>
          <a:p>
            <a:r>
              <a:rPr lang="en-US" dirty="0"/>
              <a:t>Access control is broadly related to two areas:</a:t>
            </a:r>
          </a:p>
          <a:p>
            <a:pPr marL="0" indent="0">
              <a:buNone/>
            </a:pPr>
            <a:r>
              <a:rPr lang="en-US" dirty="0"/>
              <a:t>	a) Role Management – which user can do 									  what.</a:t>
            </a:r>
          </a:p>
          <a:p>
            <a:pPr marL="0" indent="0">
              <a:buNone/>
            </a:pPr>
            <a:r>
              <a:rPr lang="en-US" dirty="0"/>
              <a:t>	b) Rule Management – which resource is 			  								  accessible and under 									  what circumstances.  </a:t>
            </a:r>
          </a:p>
        </p:txBody>
      </p:sp>
    </p:spTree>
    <p:extLst>
      <p:ext uri="{BB962C8B-B14F-4D97-AF65-F5344CB8AC3E}">
        <p14:creationId xmlns:p14="http://schemas.microsoft.com/office/powerpoint/2010/main" val="480895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Availability</a:t>
            </a:r>
          </a:p>
        </p:txBody>
      </p:sp>
      <p:pic>
        <p:nvPicPr>
          <p:cNvPr id="4" name="Content Placeholder 3" descr="20200920_165803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7" b="85"/>
          <a:stretch/>
        </p:blipFill>
        <p:spPr>
          <a:xfrm>
            <a:off x="699771" y="1417638"/>
            <a:ext cx="7987028" cy="5152047"/>
          </a:xfrm>
        </p:spPr>
      </p:pic>
      <p:sp>
        <p:nvSpPr>
          <p:cNvPr id="6" name="Rectangle 5"/>
          <p:cNvSpPr/>
          <p:nvPr/>
        </p:nvSpPr>
        <p:spPr>
          <a:xfrm>
            <a:off x="3628441" y="5351636"/>
            <a:ext cx="440596" cy="272117"/>
          </a:xfrm>
          <a:prstGeom prst="rect">
            <a:avLst/>
          </a:prstGeom>
          <a:solidFill>
            <a:srgbClr val="7D7D7D"/>
          </a:solidFill>
          <a:ln>
            <a:noFill/>
          </a:ln>
          <a:effectLst/>
          <a:scene3d>
            <a:camera prst="orthographicFront"/>
            <a:lightRig rig="threePt" dir="t"/>
          </a:scene3d>
          <a:sp3d extrusionH="76200" contourW="12700">
            <a:extrusionClr>
              <a:srgbClr val="817D80"/>
            </a:extrusionClr>
            <a:contourClr>
              <a:srgbClr val="848587"/>
            </a:contourClr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0000"/>
                </a:solidFill>
              </a:rPr>
              <a:t>4 :</a:t>
            </a:r>
          </a:p>
        </p:txBody>
      </p:sp>
    </p:spTree>
    <p:extLst>
      <p:ext uri="{BB962C8B-B14F-4D97-AF65-F5344CB8AC3E}">
        <p14:creationId xmlns:p14="http://schemas.microsoft.com/office/powerpoint/2010/main" val="2252828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 of Attack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4000" u="sng" dirty="0"/>
              <a:t>Broad Categories</a:t>
            </a:r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Theoretical concepts behind the attacks</a:t>
            </a:r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Practical approaches used by the attackers</a:t>
            </a:r>
          </a:p>
        </p:txBody>
      </p:sp>
    </p:spTree>
    <p:extLst>
      <p:ext uri="{BB962C8B-B14F-4D97-AF65-F5344CB8AC3E}">
        <p14:creationId xmlns:p14="http://schemas.microsoft.com/office/powerpoint/2010/main" val="1671084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Concepts</a:t>
            </a:r>
          </a:p>
        </p:txBody>
      </p:sp>
      <p:pic>
        <p:nvPicPr>
          <p:cNvPr id="4" name="Content Placeholder 3" descr="20200920_165845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-1"/>
          <a:stretch/>
        </p:blipFill>
        <p:spPr>
          <a:xfrm>
            <a:off x="457200" y="1417638"/>
            <a:ext cx="8229600" cy="5074300"/>
          </a:xfrm>
        </p:spPr>
      </p:pic>
      <p:sp>
        <p:nvSpPr>
          <p:cNvPr id="5" name="Rectangle 4"/>
          <p:cNvSpPr/>
          <p:nvPr/>
        </p:nvSpPr>
        <p:spPr>
          <a:xfrm>
            <a:off x="3330393" y="5844039"/>
            <a:ext cx="699770" cy="440570"/>
          </a:xfrm>
          <a:prstGeom prst="rect">
            <a:avLst/>
          </a:prstGeom>
          <a:solidFill>
            <a:srgbClr val="6E6E71"/>
          </a:solidFill>
          <a:ln>
            <a:noFill/>
          </a:ln>
          <a:effectLst/>
          <a:scene3d>
            <a:camera prst="orthographicFront"/>
            <a:lightRig rig="threePt" dir="t"/>
          </a:scene3d>
          <a:sp3d extrusionH="76200" contourW="12700">
            <a:extrusionClr>
              <a:srgbClr val="717276"/>
            </a:extrusionClr>
            <a:contourClr>
              <a:srgbClr val="6E7071"/>
            </a:contourClr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0000"/>
                </a:solidFill>
              </a:rPr>
              <a:t>5 :</a:t>
            </a:r>
          </a:p>
        </p:txBody>
      </p:sp>
    </p:spTree>
    <p:extLst>
      <p:ext uri="{BB962C8B-B14F-4D97-AF65-F5344CB8AC3E}">
        <p14:creationId xmlns:p14="http://schemas.microsoft.com/office/powerpoint/2010/main" val="1939801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 Attacks</a:t>
            </a:r>
          </a:p>
        </p:txBody>
      </p:sp>
      <p:pic>
        <p:nvPicPr>
          <p:cNvPr id="4" name="Content Placeholder 3" descr="20200920_170004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1600200"/>
            <a:ext cx="8229600" cy="5047233"/>
          </a:xfrm>
        </p:spPr>
      </p:pic>
      <p:sp>
        <p:nvSpPr>
          <p:cNvPr id="5" name="Rectangle 4"/>
          <p:cNvSpPr/>
          <p:nvPr/>
        </p:nvSpPr>
        <p:spPr>
          <a:xfrm>
            <a:off x="3796905" y="6025451"/>
            <a:ext cx="570183" cy="388739"/>
          </a:xfrm>
          <a:prstGeom prst="rect">
            <a:avLst/>
          </a:prstGeom>
          <a:solidFill>
            <a:srgbClr val="787979"/>
          </a:solidFill>
          <a:ln>
            <a:noFill/>
          </a:ln>
          <a:effectLst/>
          <a:scene3d>
            <a:camera prst="orthographicFront"/>
            <a:lightRig rig="threePt" dir="t"/>
          </a:scene3d>
          <a:sp3d extrusionH="76200" contourW="12700">
            <a:extrusionClr>
              <a:srgbClr val="787979"/>
            </a:extrusionClr>
            <a:contourClr>
              <a:srgbClr val="787979"/>
            </a:contourClr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0000"/>
                </a:solidFill>
              </a:rPr>
              <a:t>6 :</a:t>
            </a:r>
          </a:p>
        </p:txBody>
      </p:sp>
    </p:spTree>
    <p:extLst>
      <p:ext uri="{BB962C8B-B14F-4D97-AF65-F5344CB8AC3E}">
        <p14:creationId xmlns:p14="http://schemas.microsoft.com/office/powerpoint/2010/main" val="30140811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Attacks</a:t>
            </a:r>
          </a:p>
        </p:txBody>
      </p:sp>
      <p:pic>
        <p:nvPicPr>
          <p:cNvPr id="4" name="Content Placeholder 3" descr="20200920_170228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1600200"/>
            <a:ext cx="8229600" cy="5021317"/>
          </a:xfrm>
        </p:spPr>
      </p:pic>
      <p:sp>
        <p:nvSpPr>
          <p:cNvPr id="5" name="Rectangle 4"/>
          <p:cNvSpPr/>
          <p:nvPr/>
        </p:nvSpPr>
        <p:spPr>
          <a:xfrm>
            <a:off x="3732113" y="6193904"/>
            <a:ext cx="440596" cy="272117"/>
          </a:xfrm>
          <a:prstGeom prst="rect">
            <a:avLst/>
          </a:prstGeom>
          <a:solidFill>
            <a:srgbClr val="454341"/>
          </a:solidFill>
          <a:ln>
            <a:noFill/>
          </a:ln>
          <a:effectLst/>
          <a:scene3d>
            <a:camera prst="orthographicFront"/>
            <a:lightRig rig="threePt" dir="t"/>
          </a:scene3d>
          <a:sp3d extrusionH="76200" contourW="12700">
            <a:extrusionClr>
              <a:srgbClr val="4B4B4A"/>
            </a:extrusionClr>
            <a:contourClr>
              <a:srgbClr val="4B4B4A"/>
            </a:contourClr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0000"/>
                </a:solidFill>
              </a:rPr>
              <a:t>7 :</a:t>
            </a:r>
          </a:p>
        </p:txBody>
      </p:sp>
    </p:spTree>
    <p:extLst>
      <p:ext uri="{BB962C8B-B14F-4D97-AF65-F5344CB8AC3E}">
        <p14:creationId xmlns:p14="http://schemas.microsoft.com/office/powerpoint/2010/main" val="354960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Practical Side of Attacks</a:t>
            </a:r>
          </a:p>
        </p:txBody>
      </p:sp>
      <p:pic>
        <p:nvPicPr>
          <p:cNvPr id="4" name="Content Placeholder 3" descr="20200920_164940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5" name="Rectangle 4"/>
          <p:cNvSpPr/>
          <p:nvPr/>
        </p:nvSpPr>
        <p:spPr>
          <a:xfrm>
            <a:off x="3174887" y="5675586"/>
            <a:ext cx="622019" cy="272117"/>
          </a:xfrm>
          <a:prstGeom prst="rect">
            <a:avLst/>
          </a:prstGeom>
          <a:solidFill>
            <a:srgbClr val="4B4B4B"/>
          </a:solidFill>
          <a:ln>
            <a:noFill/>
          </a:ln>
          <a:effectLst/>
          <a:scene3d>
            <a:camera prst="orthographicFront"/>
            <a:lightRig rig="threePt" dir="t"/>
          </a:scene3d>
          <a:sp3d extrusionH="76200" contourW="12700">
            <a:extrusionClr>
              <a:srgbClr val="4B4A4B"/>
            </a:extrusionClr>
            <a:contourClr>
              <a:srgbClr val="4B4A4B"/>
            </a:contourClr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0000"/>
                </a:solidFill>
              </a:rPr>
              <a:t>8 :</a:t>
            </a:r>
          </a:p>
        </p:txBody>
      </p:sp>
    </p:spTree>
    <p:extLst>
      <p:ext uri="{BB962C8B-B14F-4D97-AF65-F5344CB8AC3E}">
        <p14:creationId xmlns:p14="http://schemas.microsoft.com/office/powerpoint/2010/main" val="2750163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Attacks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b="1" dirty="0"/>
              <a:t>Packet Sniffing (Snooping) / IP Sniffing : </a:t>
            </a:r>
            <a:r>
              <a:rPr lang="en-US" dirty="0"/>
              <a:t>IP sniffing, or packet sniffing, is the practice of intercepting and examining data packets flowing over a network.</a:t>
            </a:r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b="1" dirty="0"/>
              <a:t>Packet Spoofing / IP Spoofing : </a:t>
            </a:r>
            <a:r>
              <a:rPr lang="en-US" dirty="0"/>
              <a:t>IP spoofing involves manipulating the source address in the header of an IP packet to deceive the recipient about the origin of the message.</a:t>
            </a:r>
          </a:p>
        </p:txBody>
      </p:sp>
    </p:spTree>
    <p:extLst>
      <p:ext uri="{BB962C8B-B14F-4D97-AF65-F5344CB8AC3E}">
        <p14:creationId xmlns:p14="http://schemas.microsoft.com/office/powerpoint/2010/main" val="2544342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Topic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sz="4000" u="sng" dirty="0"/>
              <a:t>Basic Cryptographic Techniques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	</a:t>
            </a:r>
            <a:r>
              <a:rPr lang="en-US" sz="3600" dirty="0"/>
              <a:t>a) Substitution Techniques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3600" dirty="0"/>
              <a:t>	b) Transposition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1759790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(2/2)</a:t>
            </a:r>
          </a:p>
        </p:txBody>
      </p:sp>
      <p:pic>
        <p:nvPicPr>
          <p:cNvPr id="4" name="Content Placeholder 3" descr="20200920_170647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68" r="-2668"/>
          <a:stretch/>
        </p:blipFill>
        <p:spPr>
          <a:xfrm>
            <a:off x="2215942" y="1417638"/>
            <a:ext cx="4017205" cy="5229225"/>
          </a:xfrm>
        </p:spPr>
      </p:pic>
    </p:spTree>
    <p:extLst>
      <p:ext uri="{BB962C8B-B14F-4D97-AF65-F5344CB8AC3E}">
        <p14:creationId xmlns:p14="http://schemas.microsoft.com/office/powerpoint/2010/main" val="2871211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E7EA5-9F10-7169-2165-FFEFADBD2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38960"/>
            <a:ext cx="8229600" cy="578720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/>
              <a:t>a) Substitution Techniques:</a:t>
            </a:r>
          </a:p>
          <a:p>
            <a:pPr marL="0" indent="0">
              <a:buNone/>
            </a:pPr>
            <a:r>
              <a:rPr lang="en-US" b="1" dirty="0"/>
              <a:t>Definition: Substitution techniques involve replacing elements (usually letters or characters) in the plaintext with other elements based on a specific algorithm or key.</a:t>
            </a:r>
          </a:p>
          <a:p>
            <a:pPr marL="0" indent="0">
              <a:buNone/>
            </a:pPr>
            <a:r>
              <a:rPr lang="en-US" dirty="0"/>
              <a:t>Example: </a:t>
            </a:r>
            <a:r>
              <a:rPr lang="en-US" b="1" dirty="0"/>
              <a:t>Caesar Cipher</a:t>
            </a:r>
            <a:r>
              <a:rPr lang="en-US" dirty="0"/>
              <a:t> is a basic substitution technique where each letter in the plaintext is shifted by a fixed number of positions in the alphabet.</a:t>
            </a:r>
          </a:p>
          <a:p>
            <a:pPr marL="0" indent="0">
              <a:buNone/>
            </a:pPr>
            <a:r>
              <a:rPr lang="en-US" dirty="0"/>
              <a:t>Advantages: Simple to understand and implement, but vulnerable to frequency analysis and brute-force attacks.</a:t>
            </a:r>
          </a:p>
          <a:p>
            <a:pPr marL="0" indent="0">
              <a:buNone/>
            </a:pPr>
            <a:r>
              <a:rPr lang="en-US" dirty="0"/>
              <a:t>Weaknesses: Prone to pattern recognition and may not provide strong security for sensitive information.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b) Transposition Techniques:</a:t>
            </a:r>
          </a:p>
          <a:p>
            <a:pPr marL="0" indent="0">
              <a:buNone/>
            </a:pPr>
            <a:r>
              <a:rPr lang="en-US" b="1" dirty="0"/>
              <a:t>Definition: Transposition techniques involve rearranging the order of characters in the plaintext without altering the actual characters themselves.</a:t>
            </a:r>
          </a:p>
          <a:p>
            <a:pPr marL="0" indent="0">
              <a:buNone/>
            </a:pPr>
            <a:r>
              <a:rPr lang="en-US" dirty="0"/>
              <a:t>Example: </a:t>
            </a:r>
            <a:r>
              <a:rPr lang="en-US" b="1" dirty="0"/>
              <a:t>Rail Fence Cipher</a:t>
            </a:r>
            <a:r>
              <a:rPr lang="en-US" dirty="0"/>
              <a:t> is a basic transposition technique where characters are written in a zigzag pattern and then read out to create the ciphertext.</a:t>
            </a:r>
          </a:p>
          <a:p>
            <a:pPr marL="0" indent="0">
              <a:buNone/>
            </a:pPr>
            <a:r>
              <a:rPr lang="en-US" dirty="0"/>
              <a:t>Advantages: Provides a level of complexity and can be more resistant to frequency analysis compared to substitution techniques.</a:t>
            </a:r>
          </a:p>
          <a:p>
            <a:pPr marL="0" indent="0">
              <a:buNone/>
            </a:pPr>
            <a:r>
              <a:rPr lang="en-US" dirty="0"/>
              <a:t>Weaknesses: Still susceptible to certain types of attacks, such as known-plaintext attacks, and may require additional layers of security for robust encryption.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09200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79188"/>
            <a:ext cx="8229600" cy="1143000"/>
          </a:xfrm>
        </p:spPr>
        <p:txBody>
          <a:bodyPr>
            <a:norm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sz="60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07373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5524"/>
            <a:ext cx="8229600" cy="1143000"/>
          </a:xfrm>
        </p:spPr>
        <p:txBody>
          <a:bodyPr>
            <a:normAutofit/>
          </a:bodyPr>
          <a:lstStyle/>
          <a:p>
            <a:r>
              <a:rPr lang="en-US" sz="48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294809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2532" y="984549"/>
            <a:ext cx="7772400" cy="1470025"/>
          </a:xfrm>
        </p:spPr>
        <p:txBody>
          <a:bodyPr/>
          <a:lstStyle/>
          <a:p>
            <a:r>
              <a:rPr lang="en-US" dirty="0"/>
              <a:t>Information Security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2532" y="2823647"/>
            <a:ext cx="7772400" cy="1752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“Three people can keep a secret only if two of them are dead”</a:t>
            </a:r>
          </a:p>
          <a:p>
            <a:r>
              <a:rPr lang="en-US" dirty="0"/>
              <a:t>                                      </a:t>
            </a:r>
            <a:r>
              <a:rPr lang="en-US" dirty="0">
                <a:solidFill>
                  <a:srgbClr val="0000FF"/>
                </a:solidFill>
              </a:rPr>
              <a:t>----- Benjamin Franklin</a:t>
            </a:r>
          </a:p>
        </p:txBody>
      </p:sp>
    </p:spTree>
    <p:extLst>
      <p:ext uri="{BB962C8B-B14F-4D97-AF65-F5344CB8AC3E}">
        <p14:creationId xmlns:p14="http://schemas.microsoft.com/office/powerpoint/2010/main" val="2857780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AutoNum type="arabicParenR"/>
            </a:pPr>
            <a:endParaRPr lang="en-US" dirty="0"/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No security</a:t>
            </a:r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Security through obscurity: </a:t>
            </a:r>
            <a:r>
              <a:rPr lang="en-US" b="0" i="0" dirty="0">
                <a:solidFill>
                  <a:srgbClr val="E3E3E3"/>
                </a:solidFill>
                <a:effectLst/>
                <a:latin typeface="Google Sans"/>
              </a:rPr>
              <a:t>keeping the inner workings of a system or software hidden</a:t>
            </a:r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Host security: </a:t>
            </a:r>
            <a:r>
              <a:rPr lang="en-US" b="0" i="0" dirty="0">
                <a:solidFill>
                  <a:srgbClr val="E3E3E3"/>
                </a:solidFill>
                <a:effectLst/>
                <a:latin typeface="Google Sans"/>
              </a:rPr>
              <a:t>securing individual devices or systems. Ex: </a:t>
            </a:r>
            <a:r>
              <a:rPr lang="en-US" b="1" i="0" dirty="0">
                <a:solidFill>
                  <a:srgbClr val="E3E3E3"/>
                </a:solidFill>
                <a:effectLst/>
                <a:latin typeface="Google Sans"/>
              </a:rPr>
              <a:t>Access control, Application whitelisting,</a:t>
            </a:r>
            <a:r>
              <a:rPr lang="en-US" b="0" i="0" dirty="0">
                <a:solidFill>
                  <a:srgbClr val="E3E3E3"/>
                </a:solidFill>
                <a:effectLst/>
                <a:latin typeface="Google Sans"/>
              </a:rPr>
              <a:t> </a:t>
            </a:r>
            <a:r>
              <a:rPr lang="en-US" b="1" i="0" dirty="0">
                <a:solidFill>
                  <a:srgbClr val="E3E3E3"/>
                </a:solidFill>
                <a:effectLst/>
                <a:latin typeface="Google Sans"/>
              </a:rPr>
              <a:t>Anti-malware software, Data encryption</a:t>
            </a:r>
            <a:endParaRPr lang="en-US" dirty="0"/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Network security: </a:t>
            </a:r>
            <a:r>
              <a:rPr lang="en-US" b="0" i="0" dirty="0">
                <a:solidFill>
                  <a:srgbClr val="E3E3E3"/>
                </a:solidFill>
                <a:effectLst/>
                <a:latin typeface="Google Sans"/>
              </a:rPr>
              <a:t>secures the network infrastructure used to connect devices and systems. Ex: </a:t>
            </a:r>
            <a:r>
              <a:rPr lang="en-IN" b="1" i="0" dirty="0">
                <a:solidFill>
                  <a:srgbClr val="E3E3E3"/>
                </a:solidFill>
                <a:effectLst/>
                <a:latin typeface="Google Sans"/>
              </a:rPr>
              <a:t>Firewalls, Intrusion Detection/Prevention System (IDS/IPS)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592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Principles of Security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Confidentiality</a:t>
            </a:r>
          </a:p>
          <a:p>
            <a:pPr marL="514350" indent="-514350">
              <a:lnSpc>
                <a:spcPct val="120000"/>
              </a:lnSpc>
              <a:buFont typeface="Arial"/>
              <a:buAutoNum type="arabicParenR"/>
            </a:pPr>
            <a:r>
              <a:rPr lang="en-US" dirty="0"/>
              <a:t>Authentication</a:t>
            </a:r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Integrity</a:t>
            </a:r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Non-repudiation</a:t>
            </a:r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Access control</a:t>
            </a:r>
          </a:p>
          <a:p>
            <a:pPr marL="514350" indent="-514350">
              <a:lnSpc>
                <a:spcPct val="120000"/>
              </a:lnSpc>
              <a:buAutoNum type="arabicParenR"/>
            </a:pPr>
            <a:r>
              <a:rPr lang="en-US" dirty="0"/>
              <a:t>Availability</a:t>
            </a:r>
          </a:p>
        </p:txBody>
      </p:sp>
    </p:spTree>
    <p:extLst>
      <p:ext uri="{BB962C8B-B14F-4D97-AF65-F5344CB8AC3E}">
        <p14:creationId xmlns:p14="http://schemas.microsoft.com/office/powerpoint/2010/main" val="3267155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4935D-9278-2301-4AE0-73B6AD786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54729"/>
            <a:ext cx="8229600" cy="590544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Confidentiality: (Interception)</a:t>
            </a:r>
          </a:p>
          <a:p>
            <a:pPr marL="0" indent="0">
              <a:buNone/>
            </a:pPr>
            <a:r>
              <a:rPr lang="en-US" dirty="0"/>
              <a:t>Definition: Ensuring that information is only accessible to authorized individuals or systems.</a:t>
            </a:r>
          </a:p>
          <a:p>
            <a:pPr marL="0" indent="0">
              <a:buNone/>
            </a:pPr>
            <a:r>
              <a:rPr lang="en-US" dirty="0"/>
              <a:t>Objective: Preventing unauthorized disclosure of sensitive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Authentication: (Fabrication)</a:t>
            </a:r>
          </a:p>
          <a:p>
            <a:pPr marL="0" indent="0">
              <a:buNone/>
            </a:pPr>
            <a:r>
              <a:rPr lang="en-US" dirty="0"/>
              <a:t>Definition: Verifying the identity of users or systems to ensure they are who they claim to be.</a:t>
            </a:r>
          </a:p>
          <a:p>
            <a:pPr marL="0" indent="0">
              <a:buNone/>
            </a:pPr>
            <a:r>
              <a:rPr lang="en-US" dirty="0"/>
              <a:t>Objective: Preventing unauthorized access by confirming the legitimacy of entities.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Integrity:</a:t>
            </a:r>
          </a:p>
          <a:p>
            <a:pPr marL="0" indent="0">
              <a:buNone/>
            </a:pPr>
            <a:r>
              <a:rPr lang="en-US" dirty="0"/>
              <a:t>Definition: Ensuring that data remains accurate, unaltered, and trustworthy throughout its lifecycle.</a:t>
            </a:r>
          </a:p>
          <a:p>
            <a:pPr marL="0" indent="0">
              <a:buNone/>
            </a:pPr>
            <a:r>
              <a:rPr lang="en-US" dirty="0"/>
              <a:t>Objective: Protecting against unauthorized modifications or corruption of information.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Non-repudiation:</a:t>
            </a:r>
          </a:p>
          <a:p>
            <a:pPr marL="0" indent="0">
              <a:buNone/>
            </a:pPr>
            <a:r>
              <a:rPr lang="en-US" dirty="0"/>
              <a:t>Definition: Ensuring that individuals or entities cannot deny their actions or transactions.</a:t>
            </a:r>
          </a:p>
          <a:p>
            <a:pPr marL="0" indent="0">
              <a:buNone/>
            </a:pPr>
            <a:r>
              <a:rPr lang="en-US" dirty="0"/>
              <a:t>Objective: Providing proof of the origin or delivery of a message or the authenticity of a transaction.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Access Control:</a:t>
            </a:r>
          </a:p>
          <a:p>
            <a:pPr marL="0" indent="0">
              <a:buNone/>
            </a:pPr>
            <a:r>
              <a:rPr lang="en-US" dirty="0"/>
              <a:t>Definition: Managing permissions to restrict access to resources based on the identity and privileges of users.</a:t>
            </a:r>
          </a:p>
          <a:p>
            <a:pPr marL="0" indent="0">
              <a:buNone/>
            </a:pPr>
            <a:r>
              <a:rPr lang="en-US" dirty="0"/>
              <a:t>Objective: Limiting unauthorized access to sensitive information or critical systems.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Availability: (Interruption)</a:t>
            </a:r>
          </a:p>
          <a:p>
            <a:pPr marL="0" indent="0">
              <a:buNone/>
            </a:pPr>
            <a:r>
              <a:rPr lang="en-US" dirty="0"/>
              <a:t>Definition: Ensuring that systems and resources are accessible and operational when needed.</a:t>
            </a:r>
          </a:p>
          <a:p>
            <a:pPr marL="0" indent="0">
              <a:buNone/>
            </a:pPr>
            <a:r>
              <a:rPr lang="en-US" dirty="0"/>
              <a:t>Objective: Minimizing downtime and disruptions to maintain a consistent level of service.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8354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Confidentiality</a:t>
            </a:r>
          </a:p>
        </p:txBody>
      </p:sp>
      <p:pic>
        <p:nvPicPr>
          <p:cNvPr id="4" name="Content Placeholder 3" descr="20200920_165250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" b="-55"/>
          <a:stretch/>
        </p:blipFill>
        <p:spPr>
          <a:xfrm>
            <a:off x="634978" y="1417638"/>
            <a:ext cx="8051822" cy="5165005"/>
          </a:xfrm>
        </p:spPr>
      </p:pic>
      <p:sp>
        <p:nvSpPr>
          <p:cNvPr id="6" name="Rectangle 5"/>
          <p:cNvSpPr/>
          <p:nvPr/>
        </p:nvSpPr>
        <p:spPr>
          <a:xfrm>
            <a:off x="3732113" y="5286847"/>
            <a:ext cx="440596" cy="272117"/>
          </a:xfrm>
          <a:prstGeom prst="rect">
            <a:avLst/>
          </a:prstGeom>
          <a:solidFill>
            <a:srgbClr val="868686"/>
          </a:solidFill>
          <a:ln>
            <a:noFill/>
          </a:ln>
          <a:effectLst/>
          <a:scene3d>
            <a:camera prst="orthographicFront"/>
            <a:lightRig rig="threePt" dir="t"/>
          </a:scene3d>
          <a:sp3d extrusionH="76200" contourW="12700">
            <a:extrusionClr>
              <a:srgbClr val="929294"/>
            </a:extrusionClr>
            <a:contourClr>
              <a:srgbClr val="929294"/>
            </a:contourClr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0000"/>
                </a:solidFill>
              </a:rPr>
              <a:t>1 :</a:t>
            </a:r>
          </a:p>
        </p:txBody>
      </p:sp>
    </p:spTree>
    <p:extLst>
      <p:ext uri="{BB962C8B-B14F-4D97-AF65-F5344CB8AC3E}">
        <p14:creationId xmlns:p14="http://schemas.microsoft.com/office/powerpoint/2010/main" val="1910405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Authentication</a:t>
            </a:r>
          </a:p>
        </p:txBody>
      </p:sp>
      <p:pic>
        <p:nvPicPr>
          <p:cNvPr id="4" name="Content Placeholder 3" descr="20200920_165415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" b="3758"/>
          <a:stretch/>
        </p:blipFill>
        <p:spPr>
          <a:xfrm>
            <a:off x="457200" y="1606787"/>
            <a:ext cx="8229600" cy="4898109"/>
          </a:xfrm>
        </p:spPr>
      </p:pic>
      <p:sp>
        <p:nvSpPr>
          <p:cNvPr id="5" name="Rectangle 4"/>
          <p:cNvSpPr/>
          <p:nvPr/>
        </p:nvSpPr>
        <p:spPr>
          <a:xfrm>
            <a:off x="2850920" y="5209099"/>
            <a:ext cx="440596" cy="272117"/>
          </a:xfrm>
          <a:prstGeom prst="rect">
            <a:avLst/>
          </a:prstGeom>
          <a:solidFill>
            <a:srgbClr val="868686"/>
          </a:solidFill>
          <a:ln>
            <a:noFill/>
          </a:ln>
          <a:effectLst/>
          <a:scene3d>
            <a:camera prst="orthographicFront"/>
            <a:lightRig rig="threePt" dir="t"/>
          </a:scene3d>
          <a:sp3d extrusionH="76200" contourW="12700">
            <a:extrusionClr>
              <a:srgbClr val="929294"/>
            </a:extrusionClr>
            <a:contourClr>
              <a:srgbClr val="929294"/>
            </a:contourClr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0000"/>
                </a:solidFill>
              </a:rPr>
              <a:t>2 :</a:t>
            </a:r>
          </a:p>
        </p:txBody>
      </p:sp>
    </p:spTree>
    <p:extLst>
      <p:ext uri="{BB962C8B-B14F-4D97-AF65-F5344CB8AC3E}">
        <p14:creationId xmlns:p14="http://schemas.microsoft.com/office/powerpoint/2010/main" val="81630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Integrity</a:t>
            </a:r>
          </a:p>
        </p:txBody>
      </p:sp>
      <p:pic>
        <p:nvPicPr>
          <p:cNvPr id="4" name="Content Placeholder 3" descr="20200920_165628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87" b="527"/>
          <a:stretch/>
        </p:blipFill>
        <p:spPr>
          <a:xfrm>
            <a:off x="457200" y="1417638"/>
            <a:ext cx="8108517" cy="5351637"/>
          </a:xfrm>
        </p:spPr>
      </p:pic>
      <p:sp>
        <p:nvSpPr>
          <p:cNvPr id="5" name="Rectangle 4"/>
          <p:cNvSpPr/>
          <p:nvPr/>
        </p:nvSpPr>
        <p:spPr>
          <a:xfrm>
            <a:off x="3628443" y="6375316"/>
            <a:ext cx="440596" cy="272117"/>
          </a:xfrm>
          <a:prstGeom prst="rect">
            <a:avLst/>
          </a:prstGeom>
          <a:solidFill>
            <a:srgbClr val="6D6D6D"/>
          </a:solidFill>
          <a:ln>
            <a:noFill/>
          </a:ln>
          <a:effectLst/>
          <a:scene3d>
            <a:camera prst="orthographicFront"/>
            <a:lightRig rig="threePt" dir="t"/>
          </a:scene3d>
          <a:sp3d extrusionH="76200" contourW="12700">
            <a:extrusionClr>
              <a:srgbClr val="78787B"/>
            </a:extrusionClr>
            <a:contourClr>
              <a:srgbClr val="78787B"/>
            </a:contourClr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0000"/>
                </a:solidFill>
              </a:rPr>
              <a:t>3 :</a:t>
            </a:r>
          </a:p>
        </p:txBody>
      </p:sp>
    </p:spTree>
    <p:extLst>
      <p:ext uri="{BB962C8B-B14F-4D97-AF65-F5344CB8AC3E}">
        <p14:creationId xmlns:p14="http://schemas.microsoft.com/office/powerpoint/2010/main" val="2438734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733</Words>
  <Application>Microsoft Office PowerPoint</Application>
  <PresentationFormat>On-screen Show (4:3)</PresentationFormat>
  <Paragraphs>92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Google Sans</vt:lpstr>
      <vt:lpstr>Office Theme</vt:lpstr>
      <vt:lpstr>Books (1/2)</vt:lpstr>
      <vt:lpstr>Books (2/2)</vt:lpstr>
      <vt:lpstr>Information Security</vt:lpstr>
      <vt:lpstr>Security Models</vt:lpstr>
      <vt:lpstr>Principles of Security</vt:lpstr>
      <vt:lpstr>PowerPoint Presentation</vt:lpstr>
      <vt:lpstr>Confidentiality</vt:lpstr>
      <vt:lpstr>Authentication</vt:lpstr>
      <vt:lpstr>Integrity</vt:lpstr>
      <vt:lpstr>Non-repudiation</vt:lpstr>
      <vt:lpstr>Access Control</vt:lpstr>
      <vt:lpstr>Availability</vt:lpstr>
      <vt:lpstr>Types of Attack</vt:lpstr>
      <vt:lpstr>Theoretical Concepts</vt:lpstr>
      <vt:lpstr>Passive Attacks</vt:lpstr>
      <vt:lpstr>Active Attacks</vt:lpstr>
      <vt:lpstr>The Practical Side of Attacks</vt:lpstr>
      <vt:lpstr>Specific Attacks</vt:lpstr>
      <vt:lpstr>Next Topic</vt:lpstr>
      <vt:lpstr>PowerPoint Presentation</vt:lpstr>
      <vt:lpstr>Thank You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Security</dc:title>
  <dc:creator>apple</dc:creator>
  <cp:lastModifiedBy>Joyabrata Acharyya</cp:lastModifiedBy>
  <cp:revision>31</cp:revision>
  <dcterms:created xsi:type="dcterms:W3CDTF">2020-09-20T16:49:25Z</dcterms:created>
  <dcterms:modified xsi:type="dcterms:W3CDTF">2024-02-15T08:17:48Z</dcterms:modified>
</cp:coreProperties>
</file>

<file path=docProps/thumbnail.jpeg>
</file>